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5" r:id="rId7"/>
    <p:sldId id="267" r:id="rId8"/>
    <p:sldId id="262" r:id="rId9"/>
    <p:sldId id="263" r:id="rId10"/>
    <p:sldId id="2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204"/>
    <p:restoredTop sz="94674"/>
  </p:normalViewPr>
  <p:slideViewPr>
    <p:cSldViewPr snapToGrid="0" snapToObjects="1">
      <p:cViewPr varScale="1">
        <p:scale>
          <a:sx n="112" d="100"/>
          <a:sy n="112" d="100"/>
        </p:scale>
        <p:origin x="-168" y="-12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5C98BD-18F1-2A47-9AB6-6F03B0298A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749E3390-9CD3-504D-836B-51970807BB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E411D6C6-A949-EC4D-A430-624B628ED51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518403BB-B763-0F44-A7D8-399EECF614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B320D18-B4AF-9A4D-8C5E-FD7BBE39C7A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744681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363DE62-FE5A-5245-A1A2-B2F0812999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E8035FB3-7CAE-9C43-AD6A-C8D4D4BADDF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5A3495D-EE3A-194D-BA4F-29416C5F33C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DFEA9052-1D59-414C-BB73-BF5A5C6621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BDE6356-2BA6-424A-A594-418D7466B17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5732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0FCBB4A2-3354-0F45-B574-8CBEBFD6F1C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7A613323-457C-3D43-8470-1040F168A8C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AE60361-1A36-294B-81B8-2AC8D3404A73}"/>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E9F25481-1483-B740-A72C-C115FFE664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D1FB3E5-E541-CC4D-9EB1-5A55D4271028}"/>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725714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454DEC1-0B63-1345-AA20-1C6F8DB5DE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18F6F504-F36E-484B-9DA7-DE587D75292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31529F03-A779-1F4C-A691-D43A8D61EFFB}"/>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4F8DC4A8-9B55-5F48-886D-24E72B9D58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71CA523-D367-C543-802A-11CFBB5860EA}"/>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39072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18AD01E-7198-AF43-BEFD-AE9ED4FE76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F45EB851-B534-1242-9619-2DF724B40A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51C24849-858F-F444-950F-8920ADC4C10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70C37AB2-3EEE-7B45-A2A1-73A67F64FA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F1682BE2-4AD7-4749-A407-73B44F85153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17371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E4B783D-B405-E24E-B3EB-67F647924B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7C148358-CF88-E341-BBDD-0BE04898D9E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D21D9876-159F-544D-B75D-C65E69EBA7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DC2AF7A9-8728-9348-824B-0FE236B25B47}"/>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a16="http://schemas.microsoft.com/office/drawing/2014/main" xmlns="" id="{BE02022B-7B9C-484C-A6B1-5113D5B7F7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6F8C60F0-1770-AA4F-AACB-1B5A34BE7D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707660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03BD3C0-95B9-5C42-AB4B-8B8C970526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B94D0703-804E-984A-BD0C-14243B404E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3D96876F-4A94-D145-8F2E-7442F3275DF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A0F68BC1-13FC-9647-B594-8C42D873BB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944E582F-266C-F742-B185-5AB4D5C9473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4FFF7F3F-E614-B84C-A868-38A2FEBEE0E8}"/>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8" name="Footer Placeholder 7">
            <a:extLst>
              <a:ext uri="{FF2B5EF4-FFF2-40B4-BE49-F238E27FC236}">
                <a16:creationId xmlns:a16="http://schemas.microsoft.com/office/drawing/2014/main" xmlns="" id="{C97E744F-36A5-704C-82A8-E575D44CE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9111C00C-79D9-D048-8698-A77EEB4CF92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679310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F687BE8-2FCD-D747-99FA-03854AD4B0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16EE99D6-DB3D-4D41-8041-38F478003B61}"/>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4" name="Footer Placeholder 3">
            <a:extLst>
              <a:ext uri="{FF2B5EF4-FFF2-40B4-BE49-F238E27FC236}">
                <a16:creationId xmlns:a16="http://schemas.microsoft.com/office/drawing/2014/main" xmlns="" id="{FF4D39F9-85FF-DE4C-B3B9-B4A36DF4A0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2BB89288-DE74-6948-9D7A-49AD70E6AAF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926093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2C7F8226-9B17-1049-896D-2E82D40066EF}"/>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3" name="Footer Placeholder 2">
            <a:extLst>
              <a:ext uri="{FF2B5EF4-FFF2-40B4-BE49-F238E27FC236}">
                <a16:creationId xmlns:a16="http://schemas.microsoft.com/office/drawing/2014/main" xmlns="" id="{8DA836EE-6228-B648-A5CA-88B5AB637C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B9FC8506-8DD5-3642-B869-B51D36202B61}"/>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444887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B3F3906-9763-C74A-817A-5E00587E60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7A6A96D3-0F45-0B47-B2AA-E76355D07E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9DFD3174-2659-174F-A3CF-9A131ECA7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22434D96-41D9-F740-B452-40481F9AD4FA}"/>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a16="http://schemas.microsoft.com/office/drawing/2014/main" xmlns="" id="{CBABA8A6-19AE-C243-A8EA-18DB23F62E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24325149-F9C2-F94C-B05C-B8BCDA9453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310626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B594ED8-AC7A-1049-815D-2481C4CF18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EADC8C73-CA07-C14C-A391-D0B800FF3B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DA17A8E3-10FE-FE45-A8FB-F15C7C2CC7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2AA77414-66E5-8444-8416-654D2941C094}"/>
              </a:ext>
            </a:extLst>
          </p:cNvPr>
          <p:cNvSpPr>
            <a:spLocks noGrp="1"/>
          </p:cNvSpPr>
          <p:nvPr>
            <p:ph type="dt" sz="half" idx="10"/>
          </p:nvPr>
        </p:nvSpPr>
        <p:spPr/>
        <p:txBody>
          <a:bodyPr/>
          <a:lstStyle/>
          <a:p>
            <a:fld id="{7F3DF80B-4A36-1044-A983-94B5E9605E1A}" type="datetimeFigureOut">
              <a:rPr lang="en-US" smtClean="0"/>
              <a:t>8/13/18</a:t>
            </a:fld>
            <a:endParaRPr lang="en-US"/>
          </a:p>
        </p:txBody>
      </p:sp>
      <p:sp>
        <p:nvSpPr>
          <p:cNvPr id="6" name="Footer Placeholder 5">
            <a:extLst>
              <a:ext uri="{FF2B5EF4-FFF2-40B4-BE49-F238E27FC236}">
                <a16:creationId xmlns:a16="http://schemas.microsoft.com/office/drawing/2014/main" xmlns="" id="{EB1F8F0C-9797-5A4E-8D0D-0423843370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0B1BC447-E815-204C-9633-54E0E1727CB4}"/>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310905236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FC40C875-AB2D-1449-8640-237A83C4E3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39682534-1F7B-7247-B146-267A243666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DC8EDE85-A801-5B4B-8965-1391A6557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DF80B-4A36-1044-A983-94B5E9605E1A}" type="datetimeFigureOut">
              <a:rPr lang="en-US" smtClean="0"/>
              <a:t>8/13/18</a:t>
            </a:fld>
            <a:endParaRPr lang="en-US"/>
          </a:p>
        </p:txBody>
      </p:sp>
      <p:sp>
        <p:nvSpPr>
          <p:cNvPr id="5" name="Footer Placeholder 4">
            <a:extLst>
              <a:ext uri="{FF2B5EF4-FFF2-40B4-BE49-F238E27FC236}">
                <a16:creationId xmlns:a16="http://schemas.microsoft.com/office/drawing/2014/main" xmlns="" id="{D201F3E4-C1A1-0048-8097-3D573C67C3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EC50448C-56B0-3140-A256-44BEC0666F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AC2E30-321B-5B4F-BD97-DDB0A99C03C1}" type="slidenum">
              <a:rPr lang="en-US" smtClean="0"/>
              <a:t>‹#›</a:t>
            </a:fld>
            <a:endParaRPr lang="en-US"/>
          </a:p>
        </p:txBody>
      </p:sp>
    </p:spTree>
    <p:extLst>
      <p:ext uri="{BB962C8B-B14F-4D97-AF65-F5344CB8AC3E}">
        <p14:creationId xmlns:p14="http://schemas.microsoft.com/office/powerpoint/2010/main" val="916536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B9054625-C7DE-334F-99E1-2D8F5A99C0DC}"/>
              </a:ext>
            </a:extLst>
          </p:cNvPr>
          <p:cNvPicPr>
            <a:picLocks noChangeAspect="1"/>
          </p:cNvPicPr>
          <p:nvPr/>
        </p:nvPicPr>
        <p:blipFill>
          <a:blip r:embed="rId2"/>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xmlns="" id="{D4A06E41-71C9-CA4D-8651-2DE47DF619E3}"/>
              </a:ext>
            </a:extLst>
          </p:cNvPr>
          <p:cNvSpPr txBox="1"/>
          <p:nvPr/>
        </p:nvSpPr>
        <p:spPr>
          <a:xfrm>
            <a:off x="8612660" y="6203092"/>
            <a:ext cx="2782557" cy="276999"/>
          </a:xfrm>
          <a:prstGeom prst="rect">
            <a:avLst/>
          </a:prstGeom>
          <a:noFill/>
        </p:spPr>
        <p:txBody>
          <a:bodyPr wrap="none" rtlCol="0">
            <a:spAutoFit/>
          </a:bodyPr>
          <a:lstStyle/>
          <a:p>
            <a:r>
              <a:rPr lang="en-US" sz="1200" b="1" dirty="0"/>
              <a:t>© 2018 </a:t>
            </a:r>
            <a:r>
              <a:rPr lang="en-US" sz="1200" b="1" dirty="0" err="1"/>
              <a:t>Awana</a:t>
            </a:r>
            <a:r>
              <a:rPr lang="en-US" sz="1200" b="1" dirty="0"/>
              <a:t>® Clubs International. ESV</a:t>
            </a:r>
          </a:p>
        </p:txBody>
      </p:sp>
    </p:spTree>
    <p:extLst>
      <p:ext uri="{BB962C8B-B14F-4D97-AF65-F5344CB8AC3E}">
        <p14:creationId xmlns:p14="http://schemas.microsoft.com/office/powerpoint/2010/main" val="11519297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608299B3-87DA-C74F-8609-D746543D065B}"/>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xmlns=""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2.1  The Bible Is God’s Revelation</a:t>
            </a:r>
            <a:endParaRPr lang="en-US" sz="3200" b="1" dirty="0">
              <a:latin typeface="+mn-lt"/>
            </a:endParaRPr>
          </a:p>
        </p:txBody>
      </p:sp>
      <p:sp>
        <p:nvSpPr>
          <p:cNvPr id="8" name="Content Placeholder 2">
            <a:extLst>
              <a:ext uri="{FF2B5EF4-FFF2-40B4-BE49-F238E27FC236}">
                <a16:creationId xmlns:a16="http://schemas.microsoft.com/office/drawing/2014/main" xmlns="" id="{F24DA482-A12B-1645-B0F5-C64F1C333511}"/>
              </a:ext>
            </a:extLst>
          </p:cNvPr>
          <p:cNvSpPr txBox="1">
            <a:spLocks/>
          </p:cNvSpPr>
          <p:nvPr/>
        </p:nvSpPr>
        <p:spPr>
          <a:xfrm>
            <a:off x="721814" y="1625753"/>
            <a:ext cx="10745255" cy="43202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CUSTOMIZABLE SLIDE</a:t>
            </a:r>
          </a:p>
        </p:txBody>
      </p:sp>
      <p:sp>
        <p:nvSpPr>
          <p:cNvPr id="9" name="TextBox 8">
            <a:extLst>
              <a:ext uri="{FF2B5EF4-FFF2-40B4-BE49-F238E27FC236}">
                <a16:creationId xmlns:a16="http://schemas.microsoft.com/office/drawing/2014/main" xmlns="" id="{33BD2711-7E36-EC48-830F-F2A0FE08A4CF}"/>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3059764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237E6091-E62F-384A-AF7C-1EC45F0E00EB}"/>
              </a:ext>
            </a:extLst>
          </p:cNvPr>
          <p:cNvPicPr>
            <a:picLocks noChangeAspect="1"/>
          </p:cNvPicPr>
          <p:nvPr/>
        </p:nvPicPr>
        <p:blipFill>
          <a:blip r:embed="rId2"/>
          <a:stretch>
            <a:fillRect/>
          </a:stretch>
        </p:blipFill>
        <p:spPr>
          <a:xfrm>
            <a:off x="0" y="0"/>
            <a:ext cx="12192000" cy="6858000"/>
          </a:xfrm>
          <a:prstGeom prst="rect">
            <a:avLst/>
          </a:prstGeom>
        </p:spPr>
      </p:pic>
      <p:sp>
        <p:nvSpPr>
          <p:cNvPr id="6" name="Content Placeholder 2">
            <a:extLst>
              <a:ext uri="{FF2B5EF4-FFF2-40B4-BE49-F238E27FC236}">
                <a16:creationId xmlns:a16="http://schemas.microsoft.com/office/drawing/2014/main" xmlns="" id="{C43D5D1E-DF2F-F744-A43D-E156ECD69E61}"/>
              </a:ext>
            </a:extLst>
          </p:cNvPr>
          <p:cNvSpPr>
            <a:spLocks noGrp="1"/>
          </p:cNvSpPr>
          <p:nvPr>
            <p:ph idx="1"/>
          </p:nvPr>
        </p:nvSpPr>
        <p:spPr>
          <a:xfrm>
            <a:off x="721814" y="2458097"/>
            <a:ext cx="10776279" cy="4020524"/>
          </a:xfrm>
        </p:spPr>
        <p:txBody>
          <a:bodyPr>
            <a:normAutofit/>
          </a:bodyPr>
          <a:lstStyle/>
          <a:p>
            <a:pPr marL="0" indent="0">
              <a:buNone/>
            </a:pPr>
            <a:r>
              <a:rPr lang="en-US" sz="3600" b="1" i="1" dirty="0"/>
              <a:t>Lesson Summary</a:t>
            </a:r>
            <a:endParaRPr lang="en-US" dirty="0"/>
          </a:p>
          <a:p>
            <a:pPr marL="0" indent="0">
              <a:buNone/>
            </a:pPr>
            <a:r>
              <a:rPr lang="en-US" sz="3600" dirty="0"/>
              <a:t>God has revealed Himself through creation and through His Word, the Bible. All people are without excuse when it comes to not knowing there is a God. </a:t>
            </a:r>
          </a:p>
        </p:txBody>
      </p:sp>
      <p:sp>
        <p:nvSpPr>
          <p:cNvPr id="7" name="Title 6">
            <a:extLst>
              <a:ext uri="{FF2B5EF4-FFF2-40B4-BE49-F238E27FC236}">
                <a16:creationId xmlns:a16="http://schemas.microsoft.com/office/drawing/2014/main" xmlns="" id="{8AE232DC-6A7B-0A46-BDBB-85350EF76C0C}"/>
              </a:ext>
            </a:extLst>
          </p:cNvPr>
          <p:cNvSpPr>
            <a:spLocks noGrp="1"/>
          </p:cNvSpPr>
          <p:nvPr>
            <p:ph type="title"/>
          </p:nvPr>
        </p:nvSpPr>
        <p:spPr>
          <a:xfrm>
            <a:off x="721815" y="589610"/>
            <a:ext cx="7369299" cy="446533"/>
          </a:xfrm>
        </p:spPr>
        <p:txBody>
          <a:bodyPr>
            <a:noAutofit/>
          </a:bodyPr>
          <a:lstStyle/>
          <a:p>
            <a:r>
              <a:rPr lang="en-US" sz="3200" b="1" dirty="0"/>
              <a:t>2.1  The Bible Is God’s Revelation</a:t>
            </a:r>
            <a:endParaRPr lang="en-US" sz="3200" b="1" dirty="0">
              <a:latin typeface="+mn-lt"/>
            </a:endParaRPr>
          </a:p>
        </p:txBody>
      </p:sp>
      <p:sp>
        <p:nvSpPr>
          <p:cNvPr id="9" name="TextBox 8">
            <a:extLst>
              <a:ext uri="{FF2B5EF4-FFF2-40B4-BE49-F238E27FC236}">
                <a16:creationId xmlns:a16="http://schemas.microsoft.com/office/drawing/2014/main" xmlns="" id="{E2268EF6-D5ED-D645-B66E-A222115AE689}"/>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79911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7B1851CC-B1E1-204F-837B-D586F167C5A0}"/>
              </a:ext>
            </a:extLst>
          </p:cNvPr>
          <p:cNvPicPr>
            <a:picLocks noChangeAspect="1"/>
          </p:cNvPicPr>
          <p:nvPr/>
        </p:nvPicPr>
        <p:blipFill>
          <a:blip r:embed="rId2"/>
          <a:stretch>
            <a:fillRect/>
          </a:stretch>
        </p:blipFill>
        <p:spPr>
          <a:xfrm>
            <a:off x="0" y="0"/>
            <a:ext cx="12192000" cy="6858000"/>
          </a:xfrm>
          <a:prstGeom prst="rect">
            <a:avLst/>
          </a:prstGeom>
        </p:spPr>
      </p:pic>
      <p:sp>
        <p:nvSpPr>
          <p:cNvPr id="6" name="Title 6">
            <a:extLst>
              <a:ext uri="{FF2B5EF4-FFF2-40B4-BE49-F238E27FC236}">
                <a16:creationId xmlns:a16="http://schemas.microsoft.com/office/drawing/2014/main" xmlns="" id="{78B92E36-6565-E84F-94F1-0DFFA52B1A9E}"/>
              </a:ext>
            </a:extLst>
          </p:cNvPr>
          <p:cNvSpPr>
            <a:spLocks noGrp="1"/>
          </p:cNvSpPr>
          <p:nvPr>
            <p:ph type="title"/>
          </p:nvPr>
        </p:nvSpPr>
        <p:spPr>
          <a:xfrm>
            <a:off x="721815" y="589610"/>
            <a:ext cx="7369299" cy="446533"/>
          </a:xfrm>
        </p:spPr>
        <p:txBody>
          <a:bodyPr>
            <a:noAutofit/>
          </a:bodyPr>
          <a:lstStyle/>
          <a:p>
            <a:r>
              <a:rPr lang="en-US" sz="3200" b="1" dirty="0"/>
              <a:t>2.1  The Bible Is God’s Revelation</a:t>
            </a:r>
            <a:endParaRPr lang="en-US" sz="3200" b="1" dirty="0">
              <a:latin typeface="+mn-lt"/>
            </a:endParaRPr>
          </a:p>
        </p:txBody>
      </p:sp>
      <p:sp>
        <p:nvSpPr>
          <p:cNvPr id="7" name="Content Placeholder 2">
            <a:extLst>
              <a:ext uri="{FF2B5EF4-FFF2-40B4-BE49-F238E27FC236}">
                <a16:creationId xmlns:a16="http://schemas.microsoft.com/office/drawing/2014/main" xmlns="" id="{18A70FB8-4A49-F748-A8A7-73B264B78E72}"/>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endParaRPr lang="en-US" sz="3600" dirty="0"/>
          </a:p>
          <a:p>
            <a:r>
              <a:rPr lang="en-US" sz="3600" dirty="0"/>
              <a:t>God reveals Himself through nature. </a:t>
            </a:r>
          </a:p>
        </p:txBody>
      </p:sp>
      <p:sp>
        <p:nvSpPr>
          <p:cNvPr id="9" name="TextBox 8">
            <a:extLst>
              <a:ext uri="{FF2B5EF4-FFF2-40B4-BE49-F238E27FC236}">
                <a16:creationId xmlns:a16="http://schemas.microsoft.com/office/drawing/2014/main" xmlns="" id="{7B343696-07CD-DD45-9C25-E5E8C7B55E3F}"/>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505886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C9EB593C-EC0A-6F4D-8C02-256FD366C85D}"/>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120F287C-FC82-294F-A738-96C82916CCCC}"/>
              </a:ext>
            </a:extLst>
          </p:cNvPr>
          <p:cNvSpPr>
            <a:spLocks noGrp="1"/>
          </p:cNvSpPr>
          <p:nvPr>
            <p:ph type="title"/>
          </p:nvPr>
        </p:nvSpPr>
        <p:spPr>
          <a:xfrm>
            <a:off x="721815" y="589610"/>
            <a:ext cx="7369299" cy="446533"/>
          </a:xfrm>
        </p:spPr>
        <p:txBody>
          <a:bodyPr>
            <a:noAutofit/>
          </a:bodyPr>
          <a:lstStyle/>
          <a:p>
            <a:r>
              <a:rPr lang="en-US" sz="3200" b="1" dirty="0"/>
              <a:t>2.1  The Bible Is God’s Revelation</a:t>
            </a:r>
            <a:endParaRPr lang="en-US" sz="3200" b="1" dirty="0">
              <a:latin typeface="+mn-lt"/>
            </a:endParaRPr>
          </a:p>
        </p:txBody>
      </p:sp>
      <p:sp>
        <p:nvSpPr>
          <p:cNvPr id="4" name="Content Placeholder 2">
            <a:extLst>
              <a:ext uri="{FF2B5EF4-FFF2-40B4-BE49-F238E27FC236}">
                <a16:creationId xmlns:a16="http://schemas.microsoft.com/office/drawing/2014/main" xmlns="" id="{9345679C-A66B-4648-8DD6-8D34CEF4A0CB}"/>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p>
          <a:p>
            <a:r>
              <a:rPr lang="en-US" sz="3600" dirty="0"/>
              <a:t>Man knows there is a God. </a:t>
            </a:r>
          </a:p>
          <a:p>
            <a:pPr marL="0" indent="0">
              <a:buNone/>
            </a:pPr>
            <a:endParaRPr lang="en-US" sz="3600" dirty="0"/>
          </a:p>
        </p:txBody>
      </p:sp>
      <p:sp>
        <p:nvSpPr>
          <p:cNvPr id="7" name="TextBox 6">
            <a:extLst>
              <a:ext uri="{FF2B5EF4-FFF2-40B4-BE49-F238E27FC236}">
                <a16:creationId xmlns:a16="http://schemas.microsoft.com/office/drawing/2014/main" xmlns="" id="{51AE0CF2-FA55-DE4C-AB2C-0E602442B30F}"/>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4107279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5EBF3235-DD71-CE4F-AB7A-0CAC32212D8A}"/>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2.1  The Bible Is God’s Revelation</a:t>
            </a:r>
            <a:endParaRPr lang="en-US" sz="3200" b="1" dirty="0">
              <a:latin typeface="+mn-lt"/>
            </a:endParaRP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endParaRPr lang="en-US" dirty="0"/>
          </a:p>
          <a:p>
            <a:r>
              <a:rPr lang="en-US" sz="3600" dirty="0"/>
              <a:t>God reveals who He is through the Bible.</a:t>
            </a:r>
          </a:p>
        </p:txBody>
      </p:sp>
      <p:sp>
        <p:nvSpPr>
          <p:cNvPr id="7" name="TextBox 6">
            <a:extLst>
              <a:ext uri="{FF2B5EF4-FFF2-40B4-BE49-F238E27FC236}">
                <a16:creationId xmlns:a16="http://schemas.microsoft.com/office/drawing/2014/main" xmlns="" id="{F254A310-3519-7E45-8010-A0EB5AC1AF6D}"/>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1335464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51946B8D-A849-014C-826A-D6017BC873F6}"/>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2.1  The Bible Is God’s Revelation</a:t>
            </a:r>
            <a:endParaRPr lang="en-US" sz="3200" b="1" dirty="0">
              <a:latin typeface="+mn-lt"/>
            </a:endParaRP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endParaRPr lang="en-US" dirty="0"/>
          </a:p>
          <a:p>
            <a:r>
              <a:rPr lang="en-US" sz="3600" dirty="0"/>
              <a:t>The Bible reveals how we can be right with God. </a:t>
            </a:r>
          </a:p>
        </p:txBody>
      </p:sp>
      <p:sp>
        <p:nvSpPr>
          <p:cNvPr id="7" name="TextBox 6">
            <a:extLst>
              <a:ext uri="{FF2B5EF4-FFF2-40B4-BE49-F238E27FC236}">
                <a16:creationId xmlns:a16="http://schemas.microsoft.com/office/drawing/2014/main" xmlns="" id="{60946198-77CA-B549-A198-70561A2EE9FA}"/>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1364084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98F1D3F1-421D-474A-8688-BE6DF73B1FB6}"/>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xmlns="" id="{E4393E04-77CF-0F47-AC9C-69FBE92E109A}"/>
              </a:ext>
            </a:extLst>
          </p:cNvPr>
          <p:cNvSpPr>
            <a:spLocks noGrp="1"/>
          </p:cNvSpPr>
          <p:nvPr>
            <p:ph type="title"/>
          </p:nvPr>
        </p:nvSpPr>
        <p:spPr>
          <a:xfrm>
            <a:off x="721815" y="589610"/>
            <a:ext cx="7369299" cy="446533"/>
          </a:xfrm>
        </p:spPr>
        <p:txBody>
          <a:bodyPr>
            <a:noAutofit/>
          </a:bodyPr>
          <a:lstStyle/>
          <a:p>
            <a:r>
              <a:rPr lang="en-US" sz="3200" b="1" dirty="0"/>
              <a:t>2.2  The Bible Is God’s Inspired Word</a:t>
            </a:r>
            <a:endParaRPr lang="en-US" sz="3200" b="1" dirty="0">
              <a:latin typeface="+mn-lt"/>
            </a:endParaRPr>
          </a:p>
        </p:txBody>
      </p:sp>
      <p:sp>
        <p:nvSpPr>
          <p:cNvPr id="4" name="Content Placeholder 2">
            <a:extLst>
              <a:ext uri="{FF2B5EF4-FFF2-40B4-BE49-F238E27FC236}">
                <a16:creationId xmlns:a16="http://schemas.microsoft.com/office/drawing/2014/main" xmlns="" id="{8C3DA880-9017-9E45-A79D-2C7290387295}"/>
              </a:ext>
            </a:extLst>
          </p:cNvPr>
          <p:cNvSpPr>
            <a:spLocks noGrp="1"/>
          </p:cNvSpPr>
          <p:nvPr>
            <p:ph idx="1"/>
          </p:nvPr>
        </p:nvSpPr>
        <p:spPr>
          <a:xfrm>
            <a:off x="791100" y="1625754"/>
            <a:ext cx="10565065" cy="4582848"/>
          </a:xfrm>
        </p:spPr>
        <p:txBody>
          <a:bodyPr>
            <a:noAutofit/>
          </a:bodyPr>
          <a:lstStyle/>
          <a:p>
            <a:pPr marL="0" indent="0">
              <a:lnSpc>
                <a:spcPct val="100000"/>
              </a:lnSpc>
              <a:buNone/>
            </a:pPr>
            <a:r>
              <a:rPr lang="en-US" sz="3600" b="1" i="1" dirty="0"/>
              <a:t>Memorize</a:t>
            </a:r>
            <a:endParaRPr lang="en-US" sz="3600" dirty="0"/>
          </a:p>
          <a:p>
            <a:pPr marL="0" indent="0">
              <a:lnSpc>
                <a:spcPct val="100000"/>
              </a:lnSpc>
              <a:buNone/>
            </a:pPr>
            <a:r>
              <a:rPr lang="en-US" sz="3600" b="1" i="1" dirty="0"/>
              <a:t>2 Timothy 3:16-17 </a:t>
            </a:r>
            <a:endParaRPr lang="en-US" sz="3600" dirty="0"/>
          </a:p>
          <a:p>
            <a:pPr marL="0" indent="0">
              <a:lnSpc>
                <a:spcPct val="100000"/>
              </a:lnSpc>
              <a:buNone/>
            </a:pPr>
            <a:r>
              <a:rPr lang="en-US" sz="3600" i="1" dirty="0" smtClean="0"/>
              <a:t>For </a:t>
            </a:r>
            <a:r>
              <a:rPr lang="en-US" sz="3600" i="1" dirty="0"/>
              <a:t>His invisible attributes, namely, His eternal power and divine nature, have been clearly perceived, ever since the creation of the world,</a:t>
            </a:r>
            <a:r>
              <a:rPr lang="en-US" sz="3600" i="1" baseline="30000" dirty="0"/>
              <a:t> </a:t>
            </a:r>
            <a:r>
              <a:rPr lang="en-US" sz="3600" i="1" dirty="0"/>
              <a:t>in the things that have been made. So they are without </a:t>
            </a:r>
            <a:r>
              <a:rPr lang="en-US" sz="3600" i="1" dirty="0" smtClean="0"/>
              <a:t>excuse</a:t>
            </a:r>
            <a:r>
              <a:rPr lang="en-US" sz="3600" i="1" dirty="0" smtClean="0"/>
              <a:t>.</a:t>
            </a:r>
            <a:r>
              <a:rPr lang="en-US" sz="3600" i="1" dirty="0"/>
              <a:t> </a:t>
            </a:r>
          </a:p>
          <a:p>
            <a:pPr marL="0" indent="0">
              <a:lnSpc>
                <a:spcPct val="100000"/>
              </a:lnSpc>
              <a:buNone/>
            </a:pPr>
            <a:r>
              <a:rPr lang="en-US" sz="3600" i="1" dirty="0"/>
              <a:t> </a:t>
            </a:r>
            <a:endParaRPr lang="en-US" sz="3600" dirty="0"/>
          </a:p>
          <a:p>
            <a:pPr marL="0" indent="0">
              <a:lnSpc>
                <a:spcPct val="100000"/>
              </a:lnSpc>
              <a:buNone/>
            </a:pPr>
            <a:r>
              <a:rPr lang="en-US" sz="3600" i="1" dirty="0"/>
              <a:t> </a:t>
            </a:r>
            <a:endParaRPr lang="en-US" sz="3600" dirty="0"/>
          </a:p>
        </p:txBody>
      </p:sp>
      <p:sp>
        <p:nvSpPr>
          <p:cNvPr id="7" name="TextBox 6">
            <a:extLst>
              <a:ext uri="{FF2B5EF4-FFF2-40B4-BE49-F238E27FC236}">
                <a16:creationId xmlns:a16="http://schemas.microsoft.com/office/drawing/2014/main" xmlns="" id="{7378FAB4-B42A-9D46-91E3-D65BC5D27873}"/>
              </a:ext>
            </a:extLst>
          </p:cNvPr>
          <p:cNvSpPr txBox="1"/>
          <p:nvPr/>
        </p:nvSpPr>
        <p:spPr>
          <a:xfrm>
            <a:off x="10935730" y="6203092"/>
            <a:ext cx="418053" cy="276999"/>
          </a:xfrm>
          <a:prstGeom prst="rect">
            <a:avLst/>
          </a:prstGeom>
          <a:noFill/>
        </p:spPr>
        <p:txBody>
          <a:bodyPr wrap="none" rtlCol="0">
            <a:spAutoFit/>
          </a:bodyPr>
          <a:lstStyle/>
          <a:p>
            <a:r>
              <a:rPr lang="en-US" sz="1200" b="1" dirty="0"/>
              <a:t>KJV</a:t>
            </a:r>
          </a:p>
        </p:txBody>
      </p:sp>
    </p:spTree>
    <p:extLst>
      <p:ext uri="{BB962C8B-B14F-4D97-AF65-F5344CB8AC3E}">
        <p14:creationId xmlns:p14="http://schemas.microsoft.com/office/powerpoint/2010/main" val="24340710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37A61602-2781-DE44-8C4C-DCE38E96D9BC}"/>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xmlns=""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2.1  The Bible Is God’s Revelation</a:t>
            </a:r>
            <a:endParaRPr lang="en-US" sz="3200" b="1" dirty="0">
              <a:latin typeface="+mn-lt"/>
            </a:endParaRPr>
          </a:p>
        </p:txBody>
      </p:sp>
      <p:sp>
        <p:nvSpPr>
          <p:cNvPr id="6" name="Content Placeholder 2">
            <a:extLst>
              <a:ext uri="{FF2B5EF4-FFF2-40B4-BE49-F238E27FC236}">
                <a16:creationId xmlns:a16="http://schemas.microsoft.com/office/drawing/2014/main" xmlns=""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Application Questions</a:t>
            </a:r>
            <a:endParaRPr lang="en-US" dirty="0"/>
          </a:p>
          <a:p>
            <a:r>
              <a:rPr lang="en-US" sz="3600" dirty="0"/>
              <a:t>How have you seen God’s power in nature? </a:t>
            </a:r>
          </a:p>
          <a:p>
            <a:endParaRPr lang="en-US" sz="3600" dirty="0"/>
          </a:p>
          <a:p>
            <a:r>
              <a:rPr lang="en-US" sz="3600" dirty="0"/>
              <a:t>What have you learned about God in the Scripture </a:t>
            </a:r>
            <a:br>
              <a:rPr lang="en-US" sz="3600" dirty="0"/>
            </a:br>
            <a:r>
              <a:rPr lang="en-US" sz="3600" dirty="0"/>
              <a:t>this week? </a:t>
            </a:r>
          </a:p>
          <a:p>
            <a:endParaRPr lang="en-US" sz="3600" dirty="0"/>
          </a:p>
          <a:p>
            <a:r>
              <a:rPr lang="en-US" sz="3600" dirty="0"/>
              <a:t>What is one way you can learn about God this week? </a:t>
            </a:r>
          </a:p>
          <a:p>
            <a:pPr marL="0" indent="0">
              <a:buNone/>
            </a:pPr>
            <a:endParaRPr lang="en-US" sz="3200" dirty="0"/>
          </a:p>
          <a:p>
            <a:pPr marL="0" indent="0">
              <a:buNone/>
            </a:pPr>
            <a:r>
              <a:rPr lang="en-US" sz="3200" dirty="0"/>
              <a:t> </a:t>
            </a:r>
          </a:p>
          <a:p>
            <a:pPr marL="0" indent="0">
              <a:buNone/>
            </a:pPr>
            <a:r>
              <a:rPr lang="en-US" sz="3200" dirty="0"/>
              <a:t> </a:t>
            </a:r>
          </a:p>
          <a:p>
            <a:pPr marL="0" indent="0">
              <a:buNone/>
            </a:pPr>
            <a:endParaRPr lang="en-US" sz="3200" dirty="0"/>
          </a:p>
        </p:txBody>
      </p:sp>
      <p:sp>
        <p:nvSpPr>
          <p:cNvPr id="9" name="TextBox 8">
            <a:extLst>
              <a:ext uri="{FF2B5EF4-FFF2-40B4-BE49-F238E27FC236}">
                <a16:creationId xmlns:a16="http://schemas.microsoft.com/office/drawing/2014/main" xmlns="" id="{822385FD-C406-7E44-BC4C-CEF971FC0438}"/>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9433777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xmlns="" id="{EC1E7D35-A3F6-7F4C-8A92-937D124168FD}"/>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xmlns=""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2.1  The Bible Is God’s Revelation</a:t>
            </a:r>
            <a:endParaRPr lang="en-US" sz="3200" b="1" dirty="0">
              <a:latin typeface="+mn-lt"/>
            </a:endParaRPr>
          </a:p>
        </p:txBody>
      </p:sp>
      <p:sp>
        <p:nvSpPr>
          <p:cNvPr id="6" name="Content Placeholder 2">
            <a:extLst>
              <a:ext uri="{FF2B5EF4-FFF2-40B4-BE49-F238E27FC236}">
                <a16:creationId xmlns:a16="http://schemas.microsoft.com/office/drawing/2014/main" xmlns=""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Summing It Up</a:t>
            </a:r>
            <a:endParaRPr lang="en-US" dirty="0"/>
          </a:p>
          <a:p>
            <a:r>
              <a:rPr lang="en-US" sz="3200" dirty="0"/>
              <a:t>Nature reveals that there is a creator God, and no one could ever deny this truth. </a:t>
            </a:r>
          </a:p>
          <a:p>
            <a:endParaRPr lang="en-US" sz="3200" dirty="0"/>
          </a:p>
          <a:p>
            <a:r>
              <a:rPr lang="en-US" sz="3200" dirty="0"/>
              <a:t>The Bible reveals details of who God is and what He has done for us. We can never know all there is to know about God, but we can commit to being a life-long studier of the Bible so we can tell others about the almighty God. </a:t>
            </a:r>
          </a:p>
        </p:txBody>
      </p:sp>
      <p:sp>
        <p:nvSpPr>
          <p:cNvPr id="9" name="TextBox 8">
            <a:extLst>
              <a:ext uri="{FF2B5EF4-FFF2-40B4-BE49-F238E27FC236}">
                <a16:creationId xmlns:a16="http://schemas.microsoft.com/office/drawing/2014/main" xmlns="" id="{91AFB788-45C9-1741-9CD9-173F518F14D8}"/>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1541900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TotalTime>
  <Words>191</Words>
  <Application>Microsoft Macintosh PowerPoint</Application>
  <PresentationFormat>Custom</PresentationFormat>
  <Paragraphs>48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2.1  The Bible Is God’s Revelation</vt:lpstr>
      <vt:lpstr>2.1  The Bible Is God’s Revelation</vt:lpstr>
      <vt:lpstr>2.1  The Bible Is God’s Revelation</vt:lpstr>
      <vt:lpstr>2.1  The Bible Is God’s Revelation</vt:lpstr>
      <vt:lpstr>2.1  The Bible Is God’s Revelation</vt:lpstr>
      <vt:lpstr>2.2  The Bible Is God’s Inspired Word</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Dormeier</dc:creator>
  <cp:lastModifiedBy>Awana Employee</cp:lastModifiedBy>
  <cp:revision>13</cp:revision>
  <dcterms:created xsi:type="dcterms:W3CDTF">2018-07-11T19:32:05Z</dcterms:created>
  <dcterms:modified xsi:type="dcterms:W3CDTF">2018-08-13T19:03:23Z</dcterms:modified>
</cp:coreProperties>
</file>